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62" r:id="rId4"/>
    <p:sldId id="258" r:id="rId5"/>
    <p:sldId id="261" r:id="rId6"/>
    <p:sldId id="286" r:id="rId7"/>
    <p:sldId id="270" r:id="rId8"/>
    <p:sldId id="287" r:id="rId9"/>
    <p:sldId id="290" r:id="rId10"/>
    <p:sldId id="317" r:id="rId11"/>
    <p:sldId id="318" r:id="rId12"/>
    <p:sldId id="328" r:id="rId13"/>
    <p:sldId id="322" r:id="rId14"/>
    <p:sldId id="327" r:id="rId15"/>
    <p:sldId id="257" r:id="rId16"/>
    <p:sldId id="319" r:id="rId17"/>
    <p:sldId id="329" r:id="rId18"/>
    <p:sldId id="320" r:id="rId19"/>
    <p:sldId id="321" r:id="rId20"/>
    <p:sldId id="323" r:id="rId21"/>
    <p:sldId id="331" r:id="rId22"/>
    <p:sldId id="332" r:id="rId23"/>
    <p:sldId id="333" r:id="rId24"/>
    <p:sldId id="330" r:id="rId25"/>
    <p:sldId id="285" r:id="rId26"/>
    <p:sldId id="325" r:id="rId27"/>
    <p:sldId id="326" r:id="rId28"/>
    <p:sldId id="260" r:id="rId29"/>
    <p:sldId id="284" r:id="rId30"/>
    <p:sldId id="280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48" y="4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7974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de203a353_0_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de203a3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87951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and two columns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 idx="0"/>
          </p:nvPr>
        </p:nvSpPr>
        <p:spPr>
          <a:xfrm>
            <a:off x="1704066" y="457600"/>
            <a:ext cx="8784000" cy="8920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4" name="Google Shape;94;p6"/>
          <p:cNvSpPr txBox="1">
            <a:spLocks noGrp="1"/>
          </p:cNvSpPr>
          <p:nvPr>
            <p:ph type="subTitle" idx="1"/>
          </p:nvPr>
        </p:nvSpPr>
        <p:spPr>
          <a:xfrm>
            <a:off x="3698100" y="4145333"/>
            <a:ext cx="2968800" cy="1125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5" name="Google Shape;95;p6"/>
          <p:cNvSpPr txBox="1">
            <a:spLocks noGrp="1"/>
          </p:cNvSpPr>
          <p:nvPr>
            <p:ph type="title" idx="2"/>
          </p:nvPr>
        </p:nvSpPr>
        <p:spPr>
          <a:xfrm>
            <a:off x="3528066" y="3364930"/>
            <a:ext cx="3308400" cy="699200"/>
          </a:xfrm>
          <a:prstGeom prst="rect">
            <a:avLst/>
          </a:prstGeom>
          <a:solidFill>
            <a:schemeClr val="dk2"/>
          </a:solidFill>
        </p:spPr>
        <p:txBody>
          <a:bodyPr wrap="square" lIns="91424" tIns="91424" rIns="91424" bIns="91424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6" name="Google Shape;96;p6"/>
          <p:cNvSpPr txBox="1">
            <a:spLocks noGrp="1"/>
          </p:cNvSpPr>
          <p:nvPr>
            <p:ph type="subTitle" idx="3"/>
          </p:nvPr>
        </p:nvSpPr>
        <p:spPr>
          <a:xfrm>
            <a:off x="8093633" y="4145333"/>
            <a:ext cx="2968800" cy="1125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7" name="Google Shape;97;p6"/>
          <p:cNvSpPr txBox="1">
            <a:spLocks noGrp="1"/>
          </p:cNvSpPr>
          <p:nvPr>
            <p:ph type="title" idx="4"/>
          </p:nvPr>
        </p:nvSpPr>
        <p:spPr>
          <a:xfrm>
            <a:off x="7923533" y="3364901"/>
            <a:ext cx="3308400" cy="699200"/>
          </a:xfrm>
          <a:prstGeom prst="rect">
            <a:avLst/>
          </a:prstGeom>
          <a:solidFill>
            <a:schemeClr val="lt2"/>
          </a:solidFill>
        </p:spPr>
        <p:txBody>
          <a:bodyPr wrap="square" lIns="91424" tIns="91424" rIns="91424" bIns="91424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8" name="Google Shape;98;p6"/>
          <p:cNvSpPr/>
          <p:nvPr/>
        </p:nvSpPr>
        <p:spPr>
          <a:xfrm flipH="1">
            <a:off x="10363185" y="0"/>
            <a:ext cx="1828818" cy="475801"/>
          </a:xfrm>
          <a:custGeom>
            <a:avLst/>
            <a:gd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77883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Relationship Id="rId3" Type="http://schemas.openxmlformats.org/officeDocument/2006/relationships/image" Target="../media/image3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10.png"  /><Relationship Id="rId11" Type="http://schemas.openxmlformats.org/officeDocument/2006/relationships/image" Target="../media/image11.png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3.jpe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gif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2540"/>
            <a:ext cx="12192000" cy="6858000"/>
          </a:xfrm>
          <a:prstGeom prst="rect">
            <a:avLst/>
          </a:prstGeom>
        </p:spPr>
      </p:pic>
      <p:grpSp>
        <p:nvGrpSpPr>
          <p:cNvPr id="18" name=""/>
          <p:cNvGrpSpPr/>
          <p:nvPr/>
        </p:nvGrpSpPr>
        <p:grpSpPr>
          <a:xfrm rot="0">
            <a:off x="1976120" y="1651000"/>
            <a:ext cx="8239760" cy="1778000"/>
            <a:chOff x="1976120" y="2540000"/>
            <a:chExt cx="8239760" cy="1778000"/>
          </a:xfrm>
        </p:grpSpPr>
        <p:sp>
          <p:nvSpPr>
            <p:cNvPr id="11" name="TextBox 10"/>
            <p:cNvSpPr txBox="1"/>
            <p:nvPr/>
          </p:nvSpPr>
          <p:spPr>
            <a:xfrm>
              <a:off x="4659550" y="2930694"/>
              <a:ext cx="1583055" cy="10012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6000" spc="-3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Light"/>
                  <a:ea typeface="나눔스퀘어 Light"/>
                </a:rPr>
                <a:t>B2C</a:t>
              </a:r>
              <a:endParaRPr lang="en-US" altLang="ko-KR" sz="60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/>
                <a:ea typeface="나눔스퀘어 Light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976120" y="2540000"/>
              <a:ext cx="8239760" cy="1778000"/>
            </a:xfrm>
            <a:prstGeom prst="rect">
              <a:avLst/>
            </a:prstGeom>
            <a:noFill/>
            <a:ln w="1270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가로 글상자 14"/>
            <p:cNvSpPr txBox="1"/>
            <p:nvPr/>
          </p:nvSpPr>
          <p:spPr>
            <a:xfrm>
              <a:off x="6461363" y="3107650"/>
              <a:ext cx="2165270" cy="64329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/>
                <a:t>Book to consumer</a:t>
              </a:r>
              <a:endParaRPr lang="en-US" altLang="ko-KR"/>
            </a:p>
            <a:p>
              <a:pPr lvl="0">
                <a:defRPr/>
              </a:pPr>
              <a:r>
                <a:rPr lang="en-US" altLang="ko-KR"/>
                <a:t>Book to community</a:t>
              </a:r>
              <a:endParaRPr lang="en-US" altLang="ko-KR"/>
            </a:p>
          </p:txBody>
        </p:sp>
      </p:grpSp>
      <p:sp>
        <p:nvSpPr>
          <p:cNvPr id="16" name="가로 글상자 15"/>
          <p:cNvSpPr txBox="1"/>
          <p:nvPr/>
        </p:nvSpPr>
        <p:spPr>
          <a:xfrm>
            <a:off x="5518785" y="4034232"/>
            <a:ext cx="1075253" cy="725172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4200" b="1">
                <a:solidFill>
                  <a:srgbClr val="000000"/>
                </a:solidFill>
                <a:latin typeface="맑은 고딕"/>
                <a:ea typeface="맑은 고딕"/>
              </a:rPr>
              <a:t>5</a:t>
            </a:r>
            <a:r>
              <a:rPr lang="ko-KR" altLang="en-US" sz="4200" b="1">
                <a:solidFill>
                  <a:srgbClr val="000000"/>
                </a:solidFill>
                <a:latin typeface="맑은 고딕"/>
                <a:ea typeface="맑은 고딕"/>
              </a:rPr>
              <a:t>조</a:t>
            </a:r>
            <a:endParaRPr lang="ko-KR" altLang="en-US" sz="42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7" name="가로 글상자 16"/>
          <p:cNvSpPr txBox="1"/>
          <p:nvPr/>
        </p:nvSpPr>
        <p:spPr>
          <a:xfrm>
            <a:off x="2170053" y="4966889"/>
            <a:ext cx="7851893" cy="69977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4000" b="1">
                <a:solidFill>
                  <a:srgbClr val="000000"/>
                </a:solidFill>
                <a:latin typeface="맑은 고딕"/>
                <a:ea typeface="맑은 고딕"/>
              </a:rPr>
              <a:t>  김명준</a:t>
            </a:r>
            <a:r>
              <a:rPr lang="en-US" altLang="ko-KR" sz="4000" b="1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4000" b="1">
                <a:solidFill>
                  <a:srgbClr val="000000"/>
                </a:solidFill>
                <a:latin typeface="맑은 고딕"/>
                <a:ea typeface="맑은 고딕"/>
              </a:rPr>
              <a:t> 김성민</a:t>
            </a:r>
            <a:r>
              <a:rPr lang="en-US" altLang="ko-KR" sz="4000" b="1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4000" b="1">
                <a:solidFill>
                  <a:srgbClr val="000000"/>
                </a:solidFill>
                <a:latin typeface="맑은 고딕"/>
                <a:ea typeface="맑은 고딕"/>
              </a:rPr>
              <a:t> 설성칠</a:t>
            </a:r>
            <a:r>
              <a:rPr lang="en-US" altLang="ko-KR" sz="4000" b="1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4000" b="1">
                <a:solidFill>
                  <a:srgbClr val="000000"/>
                </a:solidFill>
                <a:latin typeface="맑은 고딕"/>
                <a:ea typeface="맑은 고딕"/>
              </a:rPr>
              <a:t> 하재민</a:t>
            </a:r>
            <a:endParaRPr lang="ko-KR" altLang="en-US" sz="40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회원가입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1926" y="1420193"/>
            <a:ext cx="5714009" cy="5130229"/>
          </a:xfrm>
          <a:prstGeom prst="rect">
            <a:avLst/>
          </a:prstGeom>
        </p:spPr>
      </p:pic>
      <p:sp>
        <p:nvSpPr>
          <p:cNvPr id="36" name="가로 글상자 35"/>
          <p:cNvSpPr txBox="1"/>
          <p:nvPr/>
        </p:nvSpPr>
        <p:spPr>
          <a:xfrm>
            <a:off x="7014608" y="1652903"/>
            <a:ext cx="4763213" cy="90940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회원가입 유효성 검사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-유효성 검증은 스프링부트 validation을 사용해서 했다</a:t>
            </a:r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000712" y="2560954"/>
            <a:ext cx="4619946" cy="6375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lvl="0" algn="l">
              <a:defRPr/>
            </a:pP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※ </a:t>
            </a: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올바르지 않은 데이터를 걸러내고 보안을 유지하기 위</a:t>
            </a: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한 데이터 검증을 목적으로 사용</a:t>
            </a: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38" name="가로 글상자 37"/>
          <p:cNvSpPr txBox="1"/>
          <p:nvPr/>
        </p:nvSpPr>
        <p:spPr>
          <a:xfrm>
            <a:off x="6966348" y="3429000"/>
            <a:ext cx="5085556" cy="22745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/>
              <a:t>- 계정은 admin</a:t>
            </a:r>
            <a:r>
              <a:rPr lang="ko-KR" altLang="en-US"/>
              <a:t>과</a:t>
            </a:r>
            <a:r>
              <a:rPr lang="ko-KR"/>
              <a:t> user로 </a:t>
            </a:r>
            <a:r>
              <a:rPr lang="ko-KR" altLang="en-US"/>
              <a:t>두 가지로 설정</a:t>
            </a:r>
            <a:endParaRPr 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-</a:t>
            </a:r>
            <a:r>
              <a:rPr lang="ko-KR"/>
              <a:t>기본적인 회원가입은 user계정인 사용자만 가입</a:t>
            </a:r>
            <a:endParaRPr lang="ko-KR"/>
          </a:p>
          <a:p>
            <a:pPr lvl="0">
              <a:defRPr/>
            </a:pPr>
            <a:endParaRPr lang="ko-KR"/>
          </a:p>
          <a:p>
            <a:pPr lvl="0">
              <a:defRPr/>
            </a:pPr>
            <a:r>
              <a:rPr lang="ko-KR"/>
              <a:t>-admin 계정은 계정 하나가 들어가있다</a:t>
            </a:r>
            <a:endParaRPr lang="ko-KR"/>
          </a:p>
          <a:p>
            <a:pPr lvl="0">
              <a:defRPr/>
            </a:pPr>
            <a:endParaRPr lang="ko-KR"/>
          </a:p>
          <a:p>
            <a:pPr lvl="0">
              <a:defRPr/>
            </a:pPr>
            <a:r>
              <a:rPr lang="ko-KR"/>
              <a:t>-회원 가입은 내 정보와 자신이 거래할 지역을 정해 가입 가능하다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938735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회원가입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sp>
        <p:nvSpPr>
          <p:cNvPr id="38" name="가로 글상자 37"/>
          <p:cNvSpPr txBox="1"/>
          <p:nvPr/>
        </p:nvSpPr>
        <p:spPr>
          <a:xfrm>
            <a:off x="7106444" y="2436813"/>
            <a:ext cx="4797822" cy="63785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/>
              <a:t>- </a:t>
            </a:r>
            <a:r>
              <a:rPr lang="ko-KR" altLang="en-US"/>
              <a:t>주소를 찾는 부분은 다음</a:t>
            </a:r>
            <a:r>
              <a:rPr lang="en-US" altLang="ko-KR"/>
              <a:t> API</a:t>
            </a:r>
            <a:r>
              <a:rPr lang="ko-KR" altLang="en-US"/>
              <a:t> </a:t>
            </a:r>
            <a:r>
              <a:rPr lang="en-US" altLang="ko-KR"/>
              <a:t>JavaScript</a:t>
            </a:r>
            <a:r>
              <a:rPr lang="ko-KR" altLang="en-US"/>
              <a:t>를 사용하였음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9684" y="1972202"/>
            <a:ext cx="6660620" cy="360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06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회원정보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3029" y="1597420"/>
            <a:ext cx="4900880" cy="4873625"/>
          </a:xfrm>
          <a:prstGeom prst="rect">
            <a:avLst/>
          </a:prstGeom>
        </p:spPr>
      </p:pic>
      <p:sp>
        <p:nvSpPr>
          <p:cNvPr id="35" name="가로 글상자 34"/>
          <p:cNvSpPr txBox="1"/>
          <p:nvPr/>
        </p:nvSpPr>
        <p:spPr>
          <a:xfrm>
            <a:off x="7434104" y="1613295"/>
            <a:ext cx="2868534" cy="36520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/>
              <a:t>회원정보 수정 및 로그아웃</a:t>
            </a:r>
            <a:endParaRPr lang="ko-KR" altLang="en-US"/>
          </a:p>
        </p:txBody>
      </p:sp>
      <p:sp>
        <p:nvSpPr>
          <p:cNvPr id="36" name="가로 글상자 35"/>
          <p:cNvSpPr txBox="1"/>
          <p:nvPr/>
        </p:nvSpPr>
        <p:spPr>
          <a:xfrm>
            <a:off x="6453029" y="2416967"/>
            <a:ext cx="5109290" cy="90178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기존의 회원 정보들을 수정하여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비밀번호</a:t>
            </a:r>
            <a:r>
              <a:rPr lang="en-US" altLang="ko-KR"/>
              <a:t>,</a:t>
            </a:r>
            <a:r>
              <a:rPr lang="ko-KR" altLang="en-US"/>
              <a:t> 이름</a:t>
            </a:r>
            <a:r>
              <a:rPr lang="en-US" altLang="ko-KR"/>
              <a:t>,</a:t>
            </a:r>
            <a:r>
              <a:rPr lang="ko-KR" altLang="en-US"/>
              <a:t> 이메일</a:t>
            </a:r>
            <a:r>
              <a:rPr lang="en-US" altLang="ko-KR"/>
              <a:t>,</a:t>
            </a:r>
            <a:r>
              <a:rPr lang="ko-KR" altLang="en-US"/>
              <a:t> 전화번호</a:t>
            </a:r>
            <a:r>
              <a:rPr lang="en-US" altLang="ko-KR"/>
              <a:t>,</a:t>
            </a:r>
            <a:r>
              <a:rPr lang="ko-KR" altLang="en-US"/>
              <a:t> 지역을 수정할 수 있도록 하였음</a:t>
            </a:r>
            <a:r>
              <a:rPr lang="en-US" altLang="ko-KR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9435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반응형 웹</a:t>
            </a:r>
            <a:endParaRPr lang="ko-KR" altLang="en-US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sp>
        <p:nvSpPr>
          <p:cNvPr id="39" name="가로 글상자 38"/>
          <p:cNvSpPr txBox="1"/>
          <p:nvPr/>
        </p:nvSpPr>
        <p:spPr>
          <a:xfrm>
            <a:off x="7859156" y="1583529"/>
            <a:ext cx="3665458" cy="367191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반응형 웹</a:t>
            </a:r>
            <a:r>
              <a:rPr lang="en-US" altLang="ko-KR"/>
              <a:t>(Responsive Web)</a:t>
            </a:r>
            <a:r>
              <a:rPr lang="ko-KR" altLang="en-US"/>
              <a:t> 제작</a:t>
            </a:r>
            <a:endParaRPr lang="ko-KR" altLang="en-US"/>
          </a:p>
        </p:txBody>
      </p:sp>
      <p:sp>
        <p:nvSpPr>
          <p:cNvPr id="41" name="가로 글상자 40"/>
          <p:cNvSpPr txBox="1"/>
          <p:nvPr/>
        </p:nvSpPr>
        <p:spPr>
          <a:xfrm>
            <a:off x="7416242" y="2327669"/>
            <a:ext cx="4321892" cy="118515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디바이스의 종류에 따라 환경에 맞는 웹을 사용자에게 제공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&lt;PC, Moblie, Tablet&gt;</a:t>
            </a:r>
            <a:endParaRPr lang="en-US" altLang="ko-KR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57217" y="1347684"/>
            <a:ext cx="1741785" cy="536148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003" y="1441703"/>
            <a:ext cx="4469404" cy="4900358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77031" y="3751662"/>
            <a:ext cx="5285192" cy="26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62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B3D6E0-2AF0-430A-BCD4-5C0F77EFF3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 rot="0">
            <a:off x="691116" y="935665"/>
            <a:ext cx="3710763" cy="3710763"/>
            <a:chOff x="691116" y="935665"/>
            <a:chExt cx="3710763" cy="3710763"/>
          </a:xfrm>
        </p:grpSpPr>
        <p:sp>
          <p:nvSpPr>
            <p:cNvPr id="6" name="직사각형 5"/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0">
              <a:off x="1023914" y="2267826"/>
              <a:ext cx="2900153" cy="1035444"/>
              <a:chOff x="1023914" y="2041451"/>
              <a:chExt cx="2900153" cy="1035444"/>
            </a:xfrm>
          </p:grpSpPr>
          <p:sp>
            <p:nvSpPr>
              <p:cNvPr id="8" name="TextBox 7"/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 3, </a:t>
                </a:r>
                <a:endParaRPr lang="ko-KR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432560" y="2564671"/>
                <a:ext cx="2491507" cy="5122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800"/>
                  <a:t>도서 대여 구현</a:t>
                </a:r>
                <a:endParaRPr lang="ko-KR" alt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919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랜딩페이지</a:t>
            </a:r>
            <a:r>
              <a:rPr lang="en-US" altLang="ko-KR" sz="4800"/>
              <a:t>-</a:t>
            </a:r>
            <a:r>
              <a:rPr lang="ko-KR" altLang="en-US" sz="4800"/>
              <a:t>홈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867" y="1461423"/>
            <a:ext cx="8504123" cy="4695013"/>
          </a:xfrm>
          <a:prstGeom prst="rect">
            <a:avLst/>
          </a:prstGeom>
        </p:spPr>
      </p:pic>
      <p:sp>
        <p:nvSpPr>
          <p:cNvPr id="29" name="가로 글상자 28"/>
          <p:cNvSpPr txBox="1"/>
          <p:nvPr/>
        </p:nvSpPr>
        <p:spPr>
          <a:xfrm>
            <a:off x="8966834" y="2069702"/>
            <a:ext cx="3080463" cy="90971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Header</a:t>
            </a:r>
            <a:r>
              <a:rPr lang="ko-KR" altLang="en-US"/>
              <a:t>구성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도서 검색 기능 구현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홈 화면 이미지 자동넘김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311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홈 네비게이션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sp>
        <p:nvSpPr>
          <p:cNvPr id="29" name="가로 글상자 28"/>
          <p:cNvSpPr txBox="1"/>
          <p:nvPr/>
        </p:nvSpPr>
        <p:spPr>
          <a:xfrm>
            <a:off x="563004" y="2759391"/>
            <a:ext cx="3080463" cy="36480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Header(</a:t>
            </a:r>
            <a:r>
              <a:rPr lang="ko-KR" altLang="en-US"/>
              <a:t>홈 네비게이션</a:t>
            </a:r>
            <a:r>
              <a:rPr lang="en-US" altLang="ko-KR"/>
              <a:t>)</a:t>
            </a:r>
            <a:r>
              <a:rPr lang="ko-KR" altLang="en-US"/>
              <a:t>구성</a:t>
            </a: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5624" y="1401912"/>
            <a:ext cx="10240209" cy="135319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0216" y="3133725"/>
            <a:ext cx="10318598" cy="1245483"/>
          </a:xfrm>
          <a:prstGeom prst="rect">
            <a:avLst/>
          </a:prstGeom>
        </p:spPr>
      </p:pic>
      <p:sp>
        <p:nvSpPr>
          <p:cNvPr id="32" name="가로 글상자 31"/>
          <p:cNvSpPr txBox="1"/>
          <p:nvPr/>
        </p:nvSpPr>
        <p:spPr>
          <a:xfrm>
            <a:off x="572925" y="4346576"/>
            <a:ext cx="3854369" cy="36758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관리자 페이지 홈 네비게이션</a:t>
            </a:r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6562" y="4772329"/>
            <a:ext cx="9572624" cy="1780370"/>
          </a:xfrm>
          <a:prstGeom prst="rect">
            <a:avLst/>
          </a:prstGeom>
        </p:spPr>
      </p:pic>
      <p:sp>
        <p:nvSpPr>
          <p:cNvPr id="34" name="가로 글상자 33"/>
          <p:cNvSpPr txBox="1"/>
          <p:nvPr/>
        </p:nvSpPr>
        <p:spPr>
          <a:xfrm>
            <a:off x="9998710" y="5358607"/>
            <a:ext cx="2058508" cy="6406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일반 회원 홈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네비게이션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714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대여 리스트화면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3007" y="1498205"/>
            <a:ext cx="4119238" cy="4665266"/>
          </a:xfrm>
          <a:prstGeom prst="rect">
            <a:avLst/>
          </a:prstGeom>
        </p:spPr>
      </p:pic>
      <p:sp>
        <p:nvSpPr>
          <p:cNvPr id="30" name="가로 글상자 29"/>
          <p:cNvSpPr txBox="1"/>
          <p:nvPr/>
        </p:nvSpPr>
        <p:spPr>
          <a:xfrm>
            <a:off x="7814073" y="2152491"/>
            <a:ext cx="4064796" cy="255301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/>
              <a:t>현재 사이트 내에서 제공 가능한 책들은</a:t>
            </a:r>
            <a:endParaRPr lang="ko-KR"/>
          </a:p>
          <a:p>
            <a:pPr lvl="0">
              <a:defRPr/>
            </a:pPr>
            <a:r>
              <a:rPr lang="ko-KR"/>
              <a:t>home 화면에서 제목/저자/카테고리를 검색해서 보거나</a:t>
            </a:r>
            <a:r>
              <a:rPr lang="ko-KR" altLang="en-US"/>
              <a:t> </a:t>
            </a:r>
            <a:r>
              <a:rPr lang="ko-KR"/>
              <a:t>책 리스트 페이지에 들어가 전체 혹은 구 별로 제공 가능한 책들을 볼 수 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/>
          </a:p>
          <a:p>
            <a:pPr lvl="0">
              <a:defRPr/>
            </a:pPr>
            <a:r>
              <a:rPr lang="ko-KR"/>
              <a:t>자신이 올린 책 다른사람이 빌린 책은 대여 불가</a:t>
            </a:r>
            <a:r>
              <a:rPr lang="ko-KR" altLang="en-US"/>
              <a:t> 설정 </a:t>
            </a:r>
            <a:r>
              <a:rPr lang="ko-KR"/>
              <a:t>자신이 올린 책은 -내글 이라고 표시된다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84402" y="1502423"/>
            <a:ext cx="3023196" cy="47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0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도서 대여등록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sp>
        <p:nvSpPr>
          <p:cNvPr id="31" name="가로 글상자 30"/>
          <p:cNvSpPr txBox="1"/>
          <p:nvPr/>
        </p:nvSpPr>
        <p:spPr>
          <a:xfrm>
            <a:off x="6624239" y="2701290"/>
            <a:ext cx="5402661" cy="227838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/>
              <a:t>책 등록은 자신이 제공할 책을 회원가입을 한 모든 사용자가 올릴 수 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/>
          </a:p>
          <a:p>
            <a:pPr lvl="0">
              <a:defRPr/>
            </a:pPr>
            <a:r>
              <a:rPr lang="ko-KR"/>
              <a:t>책에 대한 내용과 자신이 쓰고 싶은 내용, 사진을 올리면 등록</a:t>
            </a:r>
            <a:endParaRPr lang="ko-KR"/>
          </a:p>
          <a:p>
            <a:pPr lvl="0">
              <a:defRPr/>
            </a:pPr>
            <a:r>
              <a:rPr lang="ko-KR"/>
              <a:t>	</a:t>
            </a:r>
            <a:endParaRPr lang="ko-KR"/>
          </a:p>
          <a:p>
            <a:pPr lvl="0">
              <a:defRPr/>
            </a:pPr>
            <a:r>
              <a:rPr lang="ko-KR"/>
              <a:t>내가 등록한 글의 경우 상세 내용으로 들어가면 현재 대여중인 상태가 아니라면 수정, 삭제가 가능하다</a:t>
            </a:r>
            <a:endParaRPr lang="ko-KR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2950" y="1529625"/>
            <a:ext cx="5423050" cy="48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70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도서 대여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062" y="1488282"/>
            <a:ext cx="3745042" cy="4833937"/>
          </a:xfrm>
          <a:prstGeom prst="rect">
            <a:avLst/>
          </a:prstGeom>
        </p:spPr>
      </p:pic>
      <p:sp>
        <p:nvSpPr>
          <p:cNvPr id="43" name="가로 글상자 42"/>
          <p:cNvSpPr txBox="1"/>
          <p:nvPr/>
        </p:nvSpPr>
        <p:spPr>
          <a:xfrm>
            <a:off x="2433875" y="4619624"/>
            <a:ext cx="1180227" cy="363221"/>
          </a:xfrm>
          <a:prstGeom prst="rect">
            <a:avLst/>
          </a:prstGeom>
        </p:spPr>
        <p:txBody>
          <a:bodyPr wrap="none">
            <a:spAutoFit/>
          </a:bodyPr>
          <a:p>
            <a:pPr lvl="0" algn="ctr">
              <a:defRPr/>
            </a:pPr>
            <a:r>
              <a:rPr lang="ko-KR" altLang="en-US"/>
              <a:t>로그인 전</a:t>
            </a:r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10302" y="1393429"/>
            <a:ext cx="4280071" cy="4986856"/>
          </a:xfrm>
          <a:prstGeom prst="rect">
            <a:avLst/>
          </a:prstGeom>
        </p:spPr>
      </p:pic>
      <p:sp>
        <p:nvSpPr>
          <p:cNvPr id="45" name="가로 글상자 44"/>
          <p:cNvSpPr txBox="1"/>
          <p:nvPr/>
        </p:nvSpPr>
        <p:spPr>
          <a:xfrm>
            <a:off x="7994095" y="4480718"/>
            <a:ext cx="1173877" cy="643414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로그인 후</a:t>
            </a:r>
            <a:endParaRPr lang="ko-KR" altLang="en-US"/>
          </a:p>
          <a:p>
            <a:pPr lvl="0" algn="ctr">
              <a:defRPr/>
            </a:pPr>
            <a:r>
              <a:rPr lang="ko-KR" altLang="en-US"/>
              <a:t>대여 신청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739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5F05C3-85C6-4A68-8451-AF414C2E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044"/>
            <a:ext cx="12193856" cy="685904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818707" y="1477926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818707" y="73253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목차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2397" y="3015937"/>
            <a:ext cx="2292953" cy="1613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-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 기획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/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 배경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  <a:p>
            <a:pPr lvl="0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  <a:p>
            <a:pPr lvl="0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  <a:p>
            <a:pPr lvl="0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-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 설계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/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 구현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도서 대여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1240" y="1417637"/>
            <a:ext cx="5499511" cy="5242057"/>
          </a:xfrm>
          <a:prstGeom prst="rect">
            <a:avLst/>
          </a:prstGeom>
        </p:spPr>
      </p:pic>
      <p:sp>
        <p:nvSpPr>
          <p:cNvPr id="45" name="가로 글상자 44"/>
          <p:cNvSpPr txBox="1"/>
          <p:nvPr/>
        </p:nvSpPr>
        <p:spPr>
          <a:xfrm>
            <a:off x="4462304" y="5651499"/>
            <a:ext cx="1181020" cy="36401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/>
              <a:t>대여 요청</a:t>
            </a:r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48822" y="1440469"/>
            <a:ext cx="5455842" cy="5080981"/>
          </a:xfrm>
          <a:prstGeom prst="rect">
            <a:avLst/>
          </a:prstGeom>
        </p:spPr>
      </p:pic>
      <p:sp>
        <p:nvSpPr>
          <p:cNvPr id="47" name="가로 글상자 46"/>
          <p:cNvSpPr txBox="1"/>
          <p:nvPr/>
        </p:nvSpPr>
        <p:spPr>
          <a:xfrm>
            <a:off x="9210120" y="4143374"/>
            <a:ext cx="2548256" cy="1179196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대여 요청 수락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 lvl="0" algn="ctr">
              <a:defRPr/>
            </a:pPr>
            <a:r>
              <a:rPr lang="ko-KR" altLang="en-US"/>
              <a:t>대여 중 도서</a:t>
            </a:r>
            <a:r>
              <a:rPr lang="en-US" altLang="ko-KR"/>
              <a:t>,</a:t>
            </a:r>
            <a:r>
              <a:rPr lang="ko-KR" altLang="en-US"/>
              <a:t> 요청 대기도서</a:t>
            </a:r>
            <a:r>
              <a:rPr lang="en-US" altLang="ko-KR"/>
              <a:t>,</a:t>
            </a:r>
            <a:r>
              <a:rPr lang="ko-KR" altLang="en-US"/>
              <a:t> 반납 완료 도서</a:t>
            </a:r>
            <a:endParaRPr lang="ko-KR" altLang="en-US"/>
          </a:p>
          <a:p>
            <a:pPr lvl="0" algn="ctr">
              <a:defRPr/>
            </a:pPr>
            <a:r>
              <a:rPr lang="ko-KR" altLang="en-US"/>
              <a:t>리스트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572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도서 대여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8046" y="1427563"/>
            <a:ext cx="4673076" cy="5292725"/>
          </a:xfrm>
          <a:prstGeom prst="rect">
            <a:avLst/>
          </a:prstGeom>
        </p:spPr>
      </p:pic>
      <p:sp>
        <p:nvSpPr>
          <p:cNvPr id="41" name="가로 글상자 40"/>
          <p:cNvSpPr txBox="1"/>
          <p:nvPr/>
        </p:nvSpPr>
        <p:spPr>
          <a:xfrm>
            <a:off x="3608422" y="5433214"/>
            <a:ext cx="1659460" cy="364017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대여 불가</a:t>
            </a:r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447915"/>
            <a:ext cx="4781947" cy="5083456"/>
          </a:xfrm>
          <a:prstGeom prst="rect">
            <a:avLst/>
          </a:prstGeom>
        </p:spPr>
      </p:pic>
      <p:sp>
        <p:nvSpPr>
          <p:cNvPr id="49" name="가로 글상자 48"/>
          <p:cNvSpPr txBox="1"/>
          <p:nvPr/>
        </p:nvSpPr>
        <p:spPr>
          <a:xfrm>
            <a:off x="8874364" y="5016497"/>
            <a:ext cx="1653304" cy="63944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반납완료 후</a:t>
            </a:r>
            <a:endParaRPr lang="ko-KR" altLang="en-US"/>
          </a:p>
          <a:p>
            <a:pPr lvl="0" algn="ctr">
              <a:defRPr/>
            </a:pPr>
            <a:r>
              <a:rPr lang="ko-KR" altLang="en-US"/>
              <a:t>도서 재등록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84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도서 대여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65686" y="1485800"/>
            <a:ext cx="3561825" cy="4936827"/>
          </a:xfrm>
          <a:prstGeom prst="rect">
            <a:avLst/>
          </a:prstGeom>
        </p:spPr>
      </p:pic>
      <p:sp>
        <p:nvSpPr>
          <p:cNvPr id="41" name="가로 글상자 40"/>
          <p:cNvSpPr txBox="1"/>
          <p:nvPr/>
        </p:nvSpPr>
        <p:spPr>
          <a:xfrm>
            <a:off x="6842954" y="5631651"/>
            <a:ext cx="1659459" cy="36163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대여 불가</a:t>
            </a:r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0380" y="1452562"/>
            <a:ext cx="3848648" cy="4865687"/>
          </a:xfrm>
          <a:prstGeom prst="rect">
            <a:avLst/>
          </a:prstGeom>
        </p:spPr>
      </p:pic>
      <p:sp>
        <p:nvSpPr>
          <p:cNvPr id="47" name="가로 글상자 46"/>
          <p:cNvSpPr txBox="1"/>
          <p:nvPr/>
        </p:nvSpPr>
        <p:spPr>
          <a:xfrm>
            <a:off x="2646001" y="5482825"/>
            <a:ext cx="1659459" cy="361636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반납 완료</a:t>
            </a:r>
            <a:endParaRPr lang="ko-KR" altLang="en-US"/>
          </a:p>
        </p:txBody>
      </p:sp>
      <p:sp>
        <p:nvSpPr>
          <p:cNvPr id="48" name="가로 글상자 47"/>
          <p:cNvSpPr txBox="1"/>
          <p:nvPr/>
        </p:nvSpPr>
        <p:spPr>
          <a:xfrm>
            <a:off x="8782846" y="1953497"/>
            <a:ext cx="3268265" cy="419774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/>
              <a:t>대여 신청을하면 해당 책은 다른 사람이 접근할 수 없게 대여 불가상태가 되고</a:t>
            </a:r>
            <a:r>
              <a:rPr lang="ko-KR" altLang="en-US"/>
              <a:t> </a:t>
            </a:r>
            <a:r>
              <a:rPr lang="ko-KR"/>
              <a:t>대여 상세 페이지에서 대여 수락을 누르고 대여를 해주면 대여중인 상태로 변경된다</a:t>
            </a:r>
            <a:endParaRPr lang="ko-KR"/>
          </a:p>
          <a:p>
            <a:pPr lvl="0">
              <a:defRPr/>
            </a:pPr>
            <a:endParaRPr lang="ko-KR"/>
          </a:p>
          <a:p>
            <a:pPr lvl="0">
              <a:defRPr/>
            </a:pPr>
            <a:r>
              <a:rPr lang="ko-KR"/>
              <a:t>책 대여에</a:t>
            </a:r>
            <a:r>
              <a:rPr lang="ko-KR" altLang="en-US"/>
              <a:t> </a:t>
            </a:r>
            <a:r>
              <a:rPr lang="ko-KR"/>
              <a:t>대한 정보는</a:t>
            </a:r>
            <a:endParaRPr lang="ko-KR"/>
          </a:p>
          <a:p>
            <a:pPr lvl="0">
              <a:defRPr/>
            </a:pPr>
            <a:r>
              <a:rPr lang="ko-KR"/>
              <a:t>마이페이지 빌려준 책, 빌린 책에서 확인 가능하다</a:t>
            </a:r>
            <a:endParaRPr lang="ko-KR"/>
          </a:p>
          <a:p>
            <a:pPr lvl="0">
              <a:defRPr/>
            </a:pPr>
            <a:endParaRPr lang="ko-KR"/>
          </a:p>
          <a:p>
            <a:pPr lvl="0">
              <a:defRPr/>
            </a:pPr>
            <a:r>
              <a:rPr lang="ko-KR"/>
              <a:t>대여가 끝나고 책을 돌려받으면 대여한 유저가 반납완료를 누르고 거래가 끝난다</a:t>
            </a:r>
            <a:endParaRPr lang="ko-KR"/>
          </a:p>
          <a:p>
            <a:pPr lvl="0"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430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도서 대여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sp>
        <p:nvSpPr>
          <p:cNvPr id="40" name="가로 글상자 39"/>
          <p:cNvSpPr txBox="1"/>
          <p:nvPr/>
        </p:nvSpPr>
        <p:spPr>
          <a:xfrm>
            <a:off x="8764983" y="1992868"/>
            <a:ext cx="3280965" cy="310705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 lang="ko-KR"/>
          </a:p>
          <a:p>
            <a:pPr lvl="0">
              <a:defRPr/>
            </a:pPr>
            <a:r>
              <a:rPr lang="ko-KR"/>
              <a:t>현재 사이트내 대여 기간은 2주로 2주내에 반납이 안되면 연체상태가 된다</a:t>
            </a:r>
            <a:endParaRPr lang="ko-KR"/>
          </a:p>
          <a:p>
            <a:pPr lvl="0">
              <a:defRPr/>
            </a:pPr>
            <a:r>
              <a:rPr lang="ko-KR"/>
              <a:t>연체 상태는 schedule</a:t>
            </a:r>
            <a:r>
              <a:rPr lang="en-US" altLang="ko-KR"/>
              <a:t>(cron)</a:t>
            </a:r>
            <a:r>
              <a:rPr lang="ko-KR"/>
              <a:t>을 사용해서 구현했는데 시간이 자정이되면 연체상태로 변경된다</a:t>
            </a:r>
            <a:endParaRPr lang="ko-KR"/>
          </a:p>
          <a:p>
            <a:pPr lvl="0">
              <a:defRPr/>
            </a:pPr>
            <a:endParaRPr lang="ko-KR"/>
          </a:p>
          <a:p>
            <a:pPr lvl="0">
              <a:defRPr/>
            </a:pPr>
            <a:r>
              <a:rPr lang="ko-KR" altLang="en-US"/>
              <a:t>도서 연체 사용자는</a:t>
            </a:r>
            <a:endParaRPr lang="ko-KR"/>
          </a:p>
          <a:p>
            <a:pPr lvl="0">
              <a:defRPr/>
            </a:pPr>
            <a:r>
              <a:rPr lang="ko-KR"/>
              <a:t>admin 관리자만 볼수 있</a:t>
            </a:r>
            <a:r>
              <a:rPr lang="ko-KR" altLang="en-US"/>
              <a:t>게 설정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074" y="1491852"/>
            <a:ext cx="4071388" cy="488632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33823" y="1511296"/>
            <a:ext cx="4288852" cy="489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4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3A7AC5-7DC1-4F8A-BCED-E84FCD71C6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 rot="0">
            <a:off x="8107916" y="935665"/>
            <a:ext cx="3710763" cy="3710763"/>
            <a:chOff x="691116" y="935665"/>
            <a:chExt cx="3710763" cy="3710763"/>
          </a:xfrm>
        </p:grpSpPr>
        <p:sp>
          <p:nvSpPr>
            <p:cNvPr id="5" name="직사각형 4"/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 rot="0">
              <a:off x="868996" y="2267826"/>
              <a:ext cx="3174132" cy="1005678"/>
              <a:chOff x="868998" y="2041451"/>
              <a:chExt cx="3174132" cy="1005678"/>
            </a:xfrm>
          </p:grpSpPr>
          <p:sp>
            <p:nvSpPr>
              <p:cNvPr id="7" name="TextBox 6"/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 4, </a:t>
                </a:r>
                <a:endParaRPr lang="ko-KR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868998" y="2534905"/>
                <a:ext cx="3174132" cy="5122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800"/>
                  <a:t>게시판 및 댓글구현</a:t>
                </a:r>
                <a:endParaRPr lang="ko-KR" alt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551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게시글 등록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0338" y="1518047"/>
            <a:ext cx="7905665" cy="4832911"/>
          </a:xfrm>
          <a:prstGeom prst="rect">
            <a:avLst/>
          </a:prstGeom>
        </p:spPr>
      </p:pic>
      <p:sp>
        <p:nvSpPr>
          <p:cNvPr id="39" name="가로 글상자 38"/>
          <p:cNvSpPr txBox="1"/>
          <p:nvPr/>
        </p:nvSpPr>
        <p:spPr>
          <a:xfrm>
            <a:off x="8621952" y="4887514"/>
            <a:ext cx="1393746" cy="363221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/>
              <a:t>게시글 등록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261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게시글 목록 및 댓글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3048" y="1435633"/>
            <a:ext cx="4493583" cy="488658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4823" y="1450164"/>
            <a:ext cx="4669892" cy="4909758"/>
          </a:xfrm>
          <a:prstGeom prst="rect">
            <a:avLst/>
          </a:prstGeom>
        </p:spPr>
      </p:pic>
      <p:sp>
        <p:nvSpPr>
          <p:cNvPr id="39" name="가로 글상자 38"/>
          <p:cNvSpPr txBox="1"/>
          <p:nvPr/>
        </p:nvSpPr>
        <p:spPr>
          <a:xfrm>
            <a:off x="9802020" y="3429000"/>
            <a:ext cx="2260997" cy="90868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게시글 목록 및 </a:t>
            </a:r>
            <a:endParaRPr lang="ko-KR" altLang="en-US"/>
          </a:p>
          <a:p>
            <a:pPr lvl="0" algn="ctr">
              <a:defRPr/>
            </a:pPr>
            <a:r>
              <a:rPr lang="ko-KR" altLang="en-US"/>
              <a:t>댓글을 활용한 </a:t>
            </a:r>
            <a:endParaRPr lang="ko-KR"/>
          </a:p>
          <a:p>
            <a:pPr lvl="0" algn="ctr">
              <a:defRPr/>
            </a:pPr>
            <a:r>
              <a:rPr lang="ko-KR"/>
              <a:t>커뮤니티 기능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004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128FE5-C2D5-4DA9-AB35-C12C42B5B3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 rot="0">
            <a:off x="691116" y="935665"/>
            <a:ext cx="3710763" cy="3710763"/>
            <a:chOff x="691116" y="935665"/>
            <a:chExt cx="3710763" cy="3710763"/>
          </a:xfrm>
        </p:grpSpPr>
        <p:sp>
          <p:nvSpPr>
            <p:cNvPr id="6" name="직사각형 5"/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0">
              <a:off x="1023914" y="2267826"/>
              <a:ext cx="2900153" cy="1035444"/>
              <a:chOff x="1023914" y="2041451"/>
              <a:chExt cx="2900153" cy="1035444"/>
            </a:xfrm>
          </p:grpSpPr>
          <p:sp>
            <p:nvSpPr>
              <p:cNvPr id="8" name="TextBox 7"/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 5, </a:t>
                </a:r>
                <a:endParaRPr lang="ko-KR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880235" y="2564671"/>
                <a:ext cx="2043832" cy="5122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800"/>
                  <a:t>어려웠던 점</a:t>
                </a:r>
                <a:endParaRPr lang="ko-KR" alt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9501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99685" y="321099"/>
            <a:ext cx="1995587" cy="8207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800"/>
              <a:t>한계점</a:t>
            </a:r>
            <a:endParaRPr lang="ko-KR" altLang="en-US" sz="480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219200" y="2706884"/>
            <a:ext cx="10566400" cy="327561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6072" y="3085527"/>
            <a:ext cx="9424653" cy="2646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/>
              <a:t>-</a:t>
            </a:r>
            <a:r>
              <a:rPr lang="ko-KR" altLang="en-US" sz="2400"/>
              <a:t> 기술적 한계</a:t>
            </a:r>
            <a:endParaRPr lang="ko-KR" altLang="en-US" sz="2400"/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r>
              <a:rPr lang="en-US" altLang="ko-KR" sz="2400"/>
              <a:t>-</a:t>
            </a:r>
            <a:r>
              <a:rPr lang="ko-KR" altLang="en-US" sz="2400"/>
              <a:t> 업무 분할 및 취합 공유</a:t>
            </a:r>
            <a:endParaRPr lang="ko-KR" altLang="en-US" sz="2400"/>
          </a:p>
          <a:p>
            <a:pPr lvl="0">
              <a:defRPr/>
            </a:pPr>
            <a:endParaRPr lang="ko-KR" altLang="en-US" sz="2400"/>
          </a:p>
          <a:p>
            <a:pPr lvl="0">
              <a:defRPr/>
            </a:pPr>
            <a:r>
              <a:rPr lang="en-US" altLang="ko-KR" sz="2400"/>
              <a:t>-</a:t>
            </a:r>
            <a:r>
              <a:rPr lang="ko-KR" altLang="en-US" sz="2400"/>
              <a:t> 외부 </a:t>
            </a:r>
            <a:r>
              <a:rPr lang="en-US" altLang="ko-KR" sz="2400"/>
              <a:t>CSS</a:t>
            </a:r>
            <a:r>
              <a:rPr lang="ko-KR" altLang="en-US" sz="2400"/>
              <a:t> 템플릿을 사용하는 과정에서 수정을 하는데 애로</a:t>
            </a:r>
            <a:endParaRPr lang="ko-KR" altLang="en-US" sz="2400"/>
          </a:p>
          <a:p>
            <a:pPr lvl="0">
              <a:defRPr/>
            </a:pPr>
            <a:endParaRPr lang="ko-KR" altLang="en-US" sz="2400"/>
          </a:p>
          <a:p>
            <a:pPr lvl="0">
              <a:defRPr/>
            </a:pPr>
            <a:r>
              <a:rPr lang="en-US" altLang="ko-KR" sz="2400"/>
              <a:t>-</a:t>
            </a:r>
            <a:r>
              <a:rPr lang="ko-KR" altLang="en-US" sz="2400"/>
              <a:t> 직관적 구현</a:t>
            </a:r>
            <a:endParaRPr lang="ko-KR" altLang="en-US" sz="2400"/>
          </a:p>
        </p:txBody>
      </p:sp>
      <p:sp>
        <p:nvSpPr>
          <p:cNvPr id="50" name="가로 글상자 49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</p:spTree>
    <p:extLst>
      <p:ext uri="{BB962C8B-B14F-4D97-AF65-F5344CB8AC3E}">
        <p14:creationId xmlns:p14="http://schemas.microsoft.com/office/powerpoint/2010/main" val="1746076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4300748" y="2916258"/>
            <a:ext cx="3494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28058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30BA47-9E66-4698-A927-048BAE4A41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691116" y="935665"/>
            <a:ext cx="3710763" cy="3710763"/>
            <a:chOff x="691116" y="935665"/>
            <a:chExt cx="3710763" cy="3710763"/>
          </a:xfrm>
        </p:grpSpPr>
        <p:sp>
          <p:nvSpPr>
            <p:cNvPr id="5" name="직사각형 4"/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 rot="0">
              <a:off x="832485" y="2267826"/>
              <a:ext cx="3377332" cy="1464069"/>
              <a:chOff x="832485" y="2041451"/>
              <a:chExt cx="3377332" cy="1464069"/>
            </a:xfrm>
          </p:grpSpPr>
          <p:sp>
            <p:nvSpPr>
              <p:cNvPr id="6" name="TextBox 5"/>
              <p:cNvSpPr txBox="1"/>
              <p:nvPr/>
            </p:nvSpPr>
            <p:spPr>
              <a:xfrm flipH="1">
                <a:off x="1023914" y="2041451"/>
                <a:ext cx="2715558" cy="511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Part1 </a:t>
                </a:r>
                <a:endParaRPr lang="ko-KR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832485" y="2564671"/>
                <a:ext cx="3377331" cy="94084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800"/>
                  <a:t>프로젝트 기획 배경 </a:t>
                </a:r>
                <a:r>
                  <a:rPr lang="en-US" altLang="ko-KR" sz="2800"/>
                  <a:t>/</a:t>
                </a:r>
                <a:endParaRPr lang="en-US" altLang="ko-KR" sz="2800"/>
              </a:p>
              <a:p>
                <a:pPr lvl="0">
                  <a:defRPr/>
                </a:pPr>
                <a:r>
                  <a:rPr lang="ko-KR" altLang="en-US" sz="2800"/>
                  <a:t>프로젝트 설계</a:t>
                </a:r>
                <a:endParaRPr lang="ko-KR" alt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0744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4856" y="301256"/>
            <a:ext cx="5282288" cy="819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4800"/>
              <a:t>프로젝트 기획 배경</a:t>
            </a:r>
            <a:endParaRPr lang="ko-KR" altLang="en-US" sz="480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574841-9C6E-4835-8DC9-E77112068A67}"/>
              </a:ext>
            </a:extLst>
          </p:cNvPr>
          <p:cNvGrpSpPr/>
          <p:nvPr/>
        </p:nvGrpSpPr>
        <p:grpSpPr>
          <a:xfrm>
            <a:off x="1212112" y="1530143"/>
            <a:ext cx="10675088" cy="2343181"/>
            <a:chOff x="1212112" y="1388840"/>
            <a:chExt cx="10675088" cy="234318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7274CE-B45D-43D1-AC35-3C5341A625D0}"/>
                </a:ext>
              </a:extLst>
            </p:cNvPr>
            <p:cNvSpPr/>
            <p:nvPr/>
          </p:nvSpPr>
          <p:spPr>
            <a:xfrm>
              <a:off x="1212112" y="1702854"/>
              <a:ext cx="10675088" cy="202916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600551-1ABE-4E70-BAE0-48CB88187091}"/>
                </a:ext>
              </a:extLst>
            </p:cNvPr>
            <p:cNvSpPr/>
            <p:nvPr/>
          </p:nvSpPr>
          <p:spPr>
            <a:xfrm>
              <a:off x="1477926" y="1388840"/>
              <a:ext cx="2307265" cy="6280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734892" y="4126447"/>
            <a:ext cx="7932684" cy="1462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자유로운 소통</a:t>
            </a:r>
            <a:endParaRPr lang="ko-KR" altLang="en-US"/>
          </a:p>
          <a:p>
            <a:pPr lvl="0" algn="ctr">
              <a:defRPr/>
            </a:pPr>
            <a:endParaRPr lang="ko-KR" altLang="en-US"/>
          </a:p>
          <a:p>
            <a:pPr lvl="0" algn="ctr">
              <a:defRPr/>
            </a:pPr>
            <a:r>
              <a:rPr lang="ko-KR" altLang="en-US"/>
              <a:t>싸이월드</a:t>
            </a:r>
            <a:r>
              <a:rPr lang="en-US" altLang="ko-KR"/>
              <a:t>,</a:t>
            </a:r>
            <a:r>
              <a:rPr lang="ko-KR" altLang="en-US"/>
              <a:t> 트위터</a:t>
            </a:r>
            <a:r>
              <a:rPr lang="en-US" altLang="ko-KR"/>
              <a:t>,</a:t>
            </a:r>
            <a:r>
              <a:rPr lang="ko-KR" altLang="en-US"/>
              <a:t> 인스타그램</a:t>
            </a:r>
            <a:r>
              <a:rPr lang="en-US" altLang="ko-KR"/>
              <a:t>,</a:t>
            </a:r>
            <a:r>
              <a:rPr lang="ko-KR" altLang="en-US"/>
              <a:t> 페이스북</a:t>
            </a:r>
            <a:r>
              <a:rPr lang="en-US" altLang="ko-KR"/>
              <a:t>,</a:t>
            </a:r>
            <a:r>
              <a:rPr lang="ko-KR" altLang="en-US"/>
              <a:t> 스레드 등의 </a:t>
            </a:r>
            <a:r>
              <a:rPr lang="en-US" altLang="ko-KR"/>
              <a:t>SNS</a:t>
            </a:r>
            <a:r>
              <a:rPr lang="ko-KR" altLang="en-US"/>
              <a:t>를 통해서 소통을 하는 것과 당근마켓과 같은 커뮤니티를 구성하여 도서를 개인간 대여 할 수 있도록 하였음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1212112" y="4102100"/>
            <a:ext cx="10675088" cy="227330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25206" y="2462743"/>
            <a:ext cx="9341587" cy="966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ctr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chemeClr val="bg1"/>
                </a:solidFill>
                <a:latin typeface="나눔스퀘어"/>
                <a:ea typeface="나눔스퀘어"/>
              </a:rPr>
              <a:t>개인 간 도서대여</a:t>
            </a:r>
            <a:endParaRPr lang="ko-KR" altLang="en-US" sz="2400">
              <a:solidFill>
                <a:schemeClr val="bg1"/>
              </a:solidFill>
              <a:latin typeface="나눔스퀘어"/>
              <a:ea typeface="나눔스퀘어"/>
            </a:endParaRPr>
          </a:p>
          <a:p>
            <a:pPr marL="285750" lvl="0" indent="-285750" algn="ctr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chemeClr val="bg1"/>
                </a:solidFill>
                <a:latin typeface="나눔스퀘어"/>
                <a:ea typeface="나눔스퀘어"/>
              </a:rPr>
              <a:t>독후  및 의견 공유</a:t>
            </a:r>
            <a:r>
              <a:rPr lang="en-US" altLang="ko-KR" sz="2400">
                <a:solidFill>
                  <a:schemeClr val="bg1"/>
                </a:solidFill>
                <a:latin typeface="나눔스퀘어"/>
                <a:ea typeface="나눔스퀘어"/>
              </a:rPr>
              <a:t> </a:t>
            </a:r>
            <a:endParaRPr lang="ko-KR" altLang="en-US" sz="240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9571" y="1582597"/>
            <a:ext cx="1879918" cy="510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기획 의도</a:t>
            </a:r>
            <a:endParaRPr lang="ko-KR" altLang="en-US" sz="28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그림 752"/>
          <p:cNvPicPr>
            <a:picLocks noChangeAspect="1"/>
          </p:cNvPicPr>
          <p:nvPr/>
        </p:nvPicPr>
        <p:blipFill rotWithShape="1">
          <a:blip r:embed="rId3">
            <a:alphaModFix amt="80000"/>
            <a:lum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 amt="80000"/>
              <a:lum/>
            </a:blip>
            <a:tile tx="0" ty="0" sx="100000" sy="100000" flip="none" algn="ctr"/>
          </a:blipFill>
        </p:spPr>
      </p:pic>
      <p:pic>
        <p:nvPicPr>
          <p:cNvPr id="748" name="그림 74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44587" y="489049"/>
            <a:ext cx="1431115" cy="1140121"/>
          </a:xfrm>
          <a:prstGeom prst="rect">
            <a:avLst/>
          </a:prstGeom>
        </p:spPr>
      </p:pic>
      <p:pic>
        <p:nvPicPr>
          <p:cNvPr id="754" name="그림 7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38302" y="404812"/>
            <a:ext cx="1904999" cy="1524000"/>
          </a:xfrm>
          <a:prstGeom prst="rect">
            <a:avLst/>
          </a:prstGeom>
        </p:spPr>
      </p:pic>
      <p:pic>
        <p:nvPicPr>
          <p:cNvPr id="756" name="그림 75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65627" y="431401"/>
            <a:ext cx="2776592" cy="1500584"/>
          </a:xfrm>
          <a:prstGeom prst="rect">
            <a:avLst/>
          </a:prstGeom>
        </p:spPr>
      </p:pic>
      <p:pic>
        <p:nvPicPr>
          <p:cNvPr id="757" name="그림 75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0155" y="1972993"/>
            <a:ext cx="3384441" cy="1773506"/>
          </a:xfrm>
          <a:prstGeom prst="rect">
            <a:avLst/>
          </a:prstGeom>
        </p:spPr>
      </p:pic>
      <p:pic>
        <p:nvPicPr>
          <p:cNvPr id="758" name="그림 757"/>
          <p:cNvPicPr>
            <a:picLocks noChangeAspect="1"/>
          </p:cNvPicPr>
          <p:nvPr/>
        </p:nvPicPr>
        <p:blipFill rotWithShape="1">
          <a:blip r:embed="rId9"/>
          <a:srcRect t="14680" b="17560"/>
          <a:stretch>
            <a:fillRect/>
          </a:stretch>
        </p:blipFill>
        <p:spPr>
          <a:xfrm>
            <a:off x="4390957" y="2051403"/>
            <a:ext cx="2790109" cy="1890388"/>
          </a:xfrm>
          <a:prstGeom prst="rect">
            <a:avLst/>
          </a:prstGeom>
        </p:spPr>
      </p:pic>
      <p:pic>
        <p:nvPicPr>
          <p:cNvPr id="761" name="그림 76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459721" y="2311372"/>
            <a:ext cx="2305850" cy="11934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62" name="그림 76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297383" y="3953272"/>
            <a:ext cx="3032102" cy="16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8426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23385" y="330625"/>
            <a:ext cx="3935730" cy="819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4800"/>
              <a:t>프로젝트 설계</a:t>
            </a:r>
            <a:endParaRPr lang="ko-KR" altLang="en-US" sz="480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8551" y="1409859"/>
            <a:ext cx="9819442" cy="508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58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35729" y="340150"/>
            <a:ext cx="6520539" cy="81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4800"/>
              <a:t>DB</a:t>
            </a:r>
            <a:r>
              <a:rPr lang="ko-KR" altLang="en-US" sz="4800"/>
              <a:t>설계 </a:t>
            </a:r>
            <a:r>
              <a:rPr lang="en-US" altLang="ko-KR" sz="4800"/>
              <a:t>(E-R Modeling)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2591" y="1501689"/>
            <a:ext cx="9336580" cy="508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38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 rot="0">
            <a:off x="8107916" y="935665"/>
            <a:ext cx="3710763" cy="3710763"/>
            <a:chOff x="691116" y="935665"/>
            <a:chExt cx="3710763" cy="3710763"/>
          </a:xfrm>
        </p:grpSpPr>
        <p:sp>
          <p:nvSpPr>
            <p:cNvPr id="6" name="직사각형 5"/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0">
              <a:off x="749934" y="2267826"/>
              <a:ext cx="3174132" cy="1035444"/>
              <a:chOff x="749936" y="2041451"/>
              <a:chExt cx="3174132" cy="1035444"/>
            </a:xfrm>
          </p:grpSpPr>
          <p:sp>
            <p:nvSpPr>
              <p:cNvPr id="8" name="TextBox 7"/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 2, </a:t>
                </a:r>
                <a:endParaRPr lang="ko-KR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49936" y="2564671"/>
                <a:ext cx="3174132" cy="5122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800"/>
                  <a:t>회원가입 및 로그인</a:t>
                </a:r>
                <a:endParaRPr lang="ko-KR" alt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563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회원가입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4930" y="1551812"/>
            <a:ext cx="6221513" cy="4949001"/>
          </a:xfrm>
          <a:prstGeom prst="rect">
            <a:avLst/>
          </a:prstGeom>
        </p:spPr>
      </p:pic>
      <p:sp>
        <p:nvSpPr>
          <p:cNvPr id="37" name="가로 글상자 36"/>
          <p:cNvSpPr txBox="1"/>
          <p:nvPr/>
        </p:nvSpPr>
        <p:spPr>
          <a:xfrm>
            <a:off x="8791417" y="2516187"/>
            <a:ext cx="1397316" cy="364411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/>
              <a:t>회원가입 폼</a:t>
            </a:r>
            <a:endParaRPr lang="ko-KR" altLang="en-US"/>
          </a:p>
        </p:txBody>
      </p:sp>
      <p:sp>
        <p:nvSpPr>
          <p:cNvPr id="38" name="가로 글상자 37"/>
          <p:cNvSpPr txBox="1"/>
          <p:nvPr/>
        </p:nvSpPr>
        <p:spPr>
          <a:xfrm>
            <a:off x="7828995" y="2974140"/>
            <a:ext cx="4002407" cy="90971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이름</a:t>
            </a:r>
            <a:r>
              <a:rPr lang="en-US" altLang="ko-KR"/>
              <a:t>,</a:t>
            </a:r>
            <a:r>
              <a:rPr lang="ko-KR" altLang="en-US"/>
              <a:t> 아이디</a:t>
            </a:r>
            <a:r>
              <a:rPr lang="en-US" altLang="ko-KR"/>
              <a:t>,</a:t>
            </a:r>
            <a:r>
              <a:rPr lang="ko-KR" altLang="en-US"/>
              <a:t> 비밀번호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이메일</a:t>
            </a:r>
            <a:r>
              <a:rPr lang="en-US" altLang="ko-KR"/>
              <a:t>,</a:t>
            </a:r>
            <a:r>
              <a:rPr lang="ko-KR" altLang="en-US"/>
              <a:t> 전화번호</a:t>
            </a:r>
            <a:r>
              <a:rPr lang="en-US" altLang="ko-KR"/>
              <a:t>,</a:t>
            </a:r>
            <a:r>
              <a:rPr lang="ko-KR" altLang="en-US"/>
              <a:t> 주소</a:t>
            </a:r>
            <a:r>
              <a:rPr lang="en-US" altLang="ko-KR"/>
              <a:t>,</a:t>
            </a:r>
            <a:r>
              <a:rPr lang="ko-KR" altLang="en-US"/>
              <a:t> 지역의 폼으로 회원가입을 제작하였음</a:t>
            </a:r>
            <a:r>
              <a:rPr lang="en-US" altLang="ko-KR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224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479</ep:Words>
  <ep:PresentationFormat>와이드스크린</ep:PresentationFormat>
  <ep:Paragraphs>151</ep:Paragraphs>
  <ep:Slides>29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2020-04-20T01:06:09.000</dcterms:created>
  <dc:creator>Yu Saebyeol</dc:creator>
  <cp:lastModifiedBy>admin</cp:lastModifiedBy>
  <dcterms:modified xsi:type="dcterms:W3CDTF">2023-07-28T06:26:44.423</dcterms:modified>
  <cp:revision>129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